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Pretendard Bold" panose="020B0600000101010101" charset="-127"/>
      <p:bold r:id="rId7"/>
    </p:embeddedFont>
    <p:embeddedFont>
      <p:font typeface="SB AggroOTF Light" panose="020B0600000101010101" charset="-127"/>
      <p:regular r:id="rId8"/>
    </p:embeddedFont>
    <p:embeddedFont>
      <p:font typeface="Cafe24 Ssurround" panose="020B0600000101010101" charset="-127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Pretendard Regular" panose="020B0600000101010101" charset="-127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37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774700"/>
            <a:ext cx="15862300" cy="7937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70100" y="2679700"/>
            <a:ext cx="14617700" cy="401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2200" b="0" i="0" u="none" strike="noStrike" spc="-200">
                <a:solidFill>
                  <a:srgbClr val="353535"/>
                </a:solidFill>
                <a:ea typeface="Pretendard Bold"/>
              </a:rPr>
              <a:t>화이트박스</a:t>
            </a:r>
            <a:r>
              <a:rPr lang="en-US" sz="12200" b="0" i="0" u="none" strike="noStrike" spc="-200">
                <a:solidFill>
                  <a:srgbClr val="353535"/>
                </a:solidFill>
                <a:latin typeface="Pretendard Bold"/>
              </a:rPr>
              <a:t> </a:t>
            </a:r>
            <a:r>
              <a:rPr lang="ko-KR" sz="12200" b="0" i="0" u="none" strike="noStrike" spc="-200">
                <a:solidFill>
                  <a:srgbClr val="353535"/>
                </a:solidFill>
                <a:ea typeface="Pretendard Bold"/>
              </a:rPr>
              <a:t>및</a:t>
            </a:r>
            <a:r>
              <a:rPr lang="en-US" sz="12200" b="0" i="0" u="none" strike="noStrike" spc="-200">
                <a:solidFill>
                  <a:srgbClr val="353535"/>
                </a:solidFill>
                <a:latin typeface="Pretendard Bold"/>
              </a:rPr>
              <a:t> </a:t>
            </a:r>
            <a:r>
              <a:rPr lang="ko-KR" sz="12200" b="0" i="0" u="none" strike="noStrike" spc="-200">
                <a:solidFill>
                  <a:srgbClr val="353535"/>
                </a:solidFill>
                <a:ea typeface="Pretendard Bold"/>
              </a:rPr>
              <a:t>블랙박스</a:t>
            </a:r>
            <a:r>
              <a:rPr lang="en-US" sz="12200" b="0" i="0" u="none" strike="noStrike" spc="-200">
                <a:solidFill>
                  <a:srgbClr val="353535"/>
                </a:solidFill>
                <a:latin typeface="Pretendard Bold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12200" b="0" i="0" u="none" strike="noStrike" spc="-200">
                <a:solidFill>
                  <a:srgbClr val="353535"/>
                </a:solidFill>
                <a:ea typeface="Pretendard Bold"/>
              </a:rPr>
              <a:t>테스트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0" y="9309100"/>
            <a:ext cx="4914900" cy="584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284200" y="9334500"/>
            <a:ext cx="4089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500" b="0" i="0" u="none" strike="noStrike">
                <a:solidFill>
                  <a:srgbClr val="353535"/>
                </a:solidFill>
                <a:latin typeface="SB AggroOTF Light"/>
              </a:rPr>
              <a:t>21206 </a:t>
            </a:r>
            <a:r>
              <a:rPr lang="ko-KR" sz="3500" b="0" i="0" u="none" strike="noStrike">
                <a:solidFill>
                  <a:srgbClr val="353535"/>
                </a:solidFill>
                <a:ea typeface="SB AggroOTF Light"/>
              </a:rPr>
              <a:t>김민경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4432300"/>
            <a:ext cx="4559300" cy="2946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4737100"/>
            <a:ext cx="1663700" cy="660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689600" y="4800600"/>
            <a:ext cx="1485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559"/>
              </a:lnSpc>
            </a:pPr>
            <a:r>
              <a:rPr lang="en-US" sz="3000" b="0" i="0" u="none" strike="noStrike">
                <a:solidFill>
                  <a:srgbClr val="E9F2EE"/>
                </a:solidFill>
                <a:latin typeface="SB AggroOTF Light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19700" y="5549900"/>
            <a:ext cx="25654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559"/>
              </a:lnSpc>
            </a:pPr>
            <a:r>
              <a:rPr lang="ko-KR" sz="3600" b="0" i="0" u="none" strike="noStrike">
                <a:solidFill>
                  <a:srgbClr val="353535"/>
                </a:solidFill>
                <a:ea typeface="Pretendard Bold"/>
              </a:rPr>
              <a:t>화이트박스</a:t>
            </a:r>
          </a:p>
          <a:p>
            <a:pPr lvl="0" algn="ctr">
              <a:lnSpc>
                <a:spcPct val="109559"/>
              </a:lnSpc>
            </a:pPr>
            <a:r>
              <a:rPr lang="ko-KR" sz="3600" b="0" i="0" u="none" strike="noStrike">
                <a:solidFill>
                  <a:srgbClr val="353535"/>
                </a:solidFill>
                <a:ea typeface="Pretendard Bold"/>
              </a:rPr>
              <a:t>테스트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60800" y="1866900"/>
            <a:ext cx="104394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0" b="0" i="0" u="none" strike="noStrike" spc="-700">
                <a:solidFill>
                  <a:srgbClr val="353535"/>
                </a:solidFill>
                <a:latin typeface="Pretendard Bold"/>
              </a:rPr>
              <a:t>CONTENTS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0" y="4432300"/>
            <a:ext cx="4559300" cy="2946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4762500"/>
            <a:ext cx="1663700" cy="660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506200" y="4838700"/>
            <a:ext cx="1485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559"/>
              </a:lnSpc>
            </a:pPr>
            <a:r>
              <a:rPr lang="en-US" sz="3000" b="0" i="0" u="none" strike="noStrike">
                <a:solidFill>
                  <a:srgbClr val="E9F2EE"/>
                </a:solidFill>
                <a:latin typeface="SB AggroOTF Light"/>
              </a:rPr>
              <a:t>02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86000" y="-203200"/>
            <a:ext cx="4572000" cy="3886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86100" y="6578600"/>
            <a:ext cx="6172200" cy="524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0900" y="-203200"/>
            <a:ext cx="4572000" cy="3886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90800" y="6578600"/>
            <a:ext cx="6172200" cy="5245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744200" y="5613400"/>
            <a:ext cx="30480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559"/>
              </a:lnSpc>
            </a:pPr>
            <a:r>
              <a:rPr lang="ko-KR" sz="3600" b="0" i="0" u="none" strike="noStrike">
                <a:solidFill>
                  <a:srgbClr val="353535"/>
                </a:solidFill>
                <a:ea typeface="Pretendard Bold"/>
              </a:rPr>
              <a:t>블랙박스</a:t>
            </a:r>
          </a:p>
          <a:p>
            <a:pPr lvl="0" algn="ctr">
              <a:lnSpc>
                <a:spcPct val="109559"/>
              </a:lnSpc>
            </a:pPr>
            <a:r>
              <a:rPr lang="ko-KR" sz="3600" b="0" i="0" u="none" strike="noStrike">
                <a:solidFill>
                  <a:srgbClr val="353535"/>
                </a:solidFill>
                <a:ea typeface="Pretendard Bold"/>
              </a:rPr>
              <a:t>테스트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0" y="1752600"/>
            <a:ext cx="8343900" cy="1854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277600" y="1739900"/>
            <a:ext cx="63627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모듈의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원시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코드를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오픈시킨</a:t>
            </a:r>
          </a:p>
          <a:p>
            <a:pPr lvl="0" algn="l">
              <a:lnSpc>
                <a:spcPct val="114539"/>
              </a:lnSpc>
            </a:pP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상태에서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코드의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논리적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모든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4539"/>
              </a:lnSpc>
            </a:pP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경로를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테스트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하는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방법이다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09800" y="2667000"/>
            <a:ext cx="5588000" cy="280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500" b="0" i="0" u="none" strike="noStrike" spc="-600">
                <a:solidFill>
                  <a:srgbClr val="353535"/>
                </a:solidFill>
                <a:ea typeface="Pretendard Bold"/>
              </a:rPr>
              <a:t>화이트박스</a:t>
            </a:r>
            <a:r>
              <a:rPr lang="en-US" sz="8500" b="0" i="0" u="none" strike="noStrike" spc="-600">
                <a:solidFill>
                  <a:srgbClr val="353535"/>
                </a:solidFill>
                <a:latin typeface="Pretendard Bold"/>
              </a:rPr>
              <a:t> </a:t>
            </a:r>
            <a:r>
              <a:rPr lang="ko-KR" sz="8500" b="0" i="0" u="none" strike="noStrike" spc="-600">
                <a:solidFill>
                  <a:srgbClr val="353535"/>
                </a:solidFill>
                <a:ea typeface="Pretendard Bold"/>
              </a:rPr>
              <a:t>테스트란</a:t>
            </a:r>
            <a:r>
              <a:rPr lang="en-US" sz="8500" b="0" i="0" u="none" strike="noStrike" spc="-600">
                <a:solidFill>
                  <a:srgbClr val="353535"/>
                </a:solidFill>
                <a:latin typeface="Pretendard Bold"/>
              </a:rPr>
              <a:t>?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00300" y="6083300"/>
            <a:ext cx="1524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2108200"/>
            <a:ext cx="1092200" cy="109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300" y="2552700"/>
            <a:ext cx="1524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10287000" y="1244600"/>
            <a:ext cx="15862300" cy="793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3300" y="2159000"/>
            <a:ext cx="1663700" cy="660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49500" y="2235200"/>
            <a:ext cx="1485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559"/>
              </a:lnSpc>
            </a:pPr>
            <a:r>
              <a:rPr lang="en-US" sz="3000" b="0" i="0" u="none" strike="noStrike">
                <a:solidFill>
                  <a:srgbClr val="E9F2EE"/>
                </a:solidFill>
                <a:latin typeface="SB AggroOTF Light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71000" y="2311400"/>
            <a:ext cx="1562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sz="3600" b="0" i="0" u="none" strike="noStrike">
                <a:solidFill>
                  <a:srgbClr val="E9F2EE"/>
                </a:solidFill>
                <a:latin typeface="Pretendard Bold"/>
              </a:rPr>
              <a:t>1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4178300"/>
            <a:ext cx="8394700" cy="1930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061700" y="4191000"/>
            <a:ext cx="67183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3600" b="0" i="0" u="none" strike="noStrike" dirty="0">
                <a:solidFill>
                  <a:srgbClr val="353535"/>
                </a:solidFill>
                <a:ea typeface="Pretendard Regular"/>
              </a:rPr>
              <a:t>프로그램의</a:t>
            </a:r>
            <a:r>
              <a:rPr lang="en-US" sz="36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 dirty="0">
                <a:solidFill>
                  <a:srgbClr val="353535"/>
                </a:solidFill>
                <a:ea typeface="Pretendard Regular"/>
              </a:rPr>
              <a:t>제어</a:t>
            </a:r>
            <a:r>
              <a:rPr lang="en-US" sz="36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 dirty="0">
                <a:solidFill>
                  <a:srgbClr val="353535"/>
                </a:solidFill>
                <a:ea typeface="Pretendard Regular"/>
              </a:rPr>
              <a:t>구조에</a:t>
            </a:r>
            <a:r>
              <a:rPr lang="en-US" sz="36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 dirty="0">
                <a:solidFill>
                  <a:srgbClr val="353535"/>
                </a:solidFill>
                <a:ea typeface="Pretendard Regular"/>
              </a:rPr>
              <a:t>따라</a:t>
            </a:r>
            <a:r>
              <a:rPr lang="en-US" sz="3600" b="0" i="0" u="none" strike="noStrike" dirty="0">
                <a:solidFill>
                  <a:srgbClr val="353535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4539"/>
              </a:lnSpc>
            </a:pPr>
            <a:r>
              <a:rPr lang="ko-KR" sz="3600" b="0" i="0" u="none" strike="noStrike" dirty="0">
                <a:solidFill>
                  <a:srgbClr val="353535"/>
                </a:solidFill>
                <a:ea typeface="Pretendard Regular"/>
              </a:rPr>
              <a:t>선택</a:t>
            </a:r>
            <a:r>
              <a:rPr lang="en-US" sz="3600" b="0" i="0" u="none" strike="noStrike" dirty="0">
                <a:solidFill>
                  <a:srgbClr val="353535"/>
                </a:solidFill>
                <a:latin typeface="Pretendard Regular"/>
              </a:rPr>
              <a:t>, </a:t>
            </a:r>
            <a:r>
              <a:rPr lang="ko-KR" sz="3600" b="0" i="0" u="none" strike="noStrike" dirty="0">
                <a:solidFill>
                  <a:srgbClr val="353535"/>
                </a:solidFill>
                <a:ea typeface="Pretendard Regular"/>
              </a:rPr>
              <a:t>반복</a:t>
            </a:r>
            <a:r>
              <a:rPr lang="en-US" sz="36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 dirty="0">
                <a:solidFill>
                  <a:srgbClr val="353535"/>
                </a:solidFill>
                <a:ea typeface="Pretendard Regular"/>
              </a:rPr>
              <a:t>등의</a:t>
            </a:r>
            <a:r>
              <a:rPr lang="en-US" sz="36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 dirty="0">
                <a:solidFill>
                  <a:srgbClr val="353535"/>
                </a:solidFill>
                <a:ea typeface="Pretendard Regular"/>
              </a:rPr>
              <a:t>부분들을</a:t>
            </a:r>
            <a:r>
              <a:rPr lang="en-US" sz="1400" b="0" i="0" u="none" strike="noStrike" dirty="0">
                <a:solidFill>
                  <a:srgbClr val="353535"/>
                </a:solidFill>
                <a:latin typeface="Pretendard Regular"/>
              </a:rPr>
              <a:t> </a:t>
            </a:r>
            <a:r>
              <a:rPr lang="ko-KR" sz="3600" b="0" i="0" u="none" strike="noStrike" dirty="0" smtClean="0">
                <a:solidFill>
                  <a:srgbClr val="353535"/>
                </a:solidFill>
                <a:ea typeface="Pretendard Regular"/>
              </a:rPr>
              <a:t>수행함</a:t>
            </a:r>
            <a:r>
              <a:rPr lang="ko-KR" altLang="en-US" sz="3600" b="0" i="0" u="none" strike="noStrike" dirty="0" smtClean="0">
                <a:solidFill>
                  <a:srgbClr val="353535"/>
                </a:solidFill>
                <a:ea typeface="Pretendard Regular"/>
              </a:rPr>
              <a:t>으로</a:t>
            </a:r>
            <a:endParaRPr lang="en-US" altLang="ko-KR" sz="3600" b="0" i="0" u="none" strike="noStrike" dirty="0" smtClean="0">
              <a:solidFill>
                <a:srgbClr val="353535"/>
              </a:solidFill>
              <a:ea typeface="Pretendard Regular"/>
            </a:endParaRPr>
          </a:p>
          <a:p>
            <a:pPr lvl="0" algn="l">
              <a:lnSpc>
                <a:spcPct val="114539"/>
              </a:lnSpc>
            </a:pPr>
            <a:r>
              <a:rPr lang="en-US" sz="3600" b="0" i="0" u="none" strike="noStrike" dirty="0" smtClean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 dirty="0">
                <a:solidFill>
                  <a:srgbClr val="353535"/>
                </a:solidFill>
                <a:ea typeface="Pretendard Regular"/>
              </a:rPr>
              <a:t>논리적</a:t>
            </a:r>
            <a:r>
              <a:rPr lang="en-US" sz="36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 dirty="0">
                <a:solidFill>
                  <a:srgbClr val="353535"/>
                </a:solidFill>
                <a:ea typeface="Pretendard Regular"/>
              </a:rPr>
              <a:t>경로를</a:t>
            </a:r>
            <a:r>
              <a:rPr lang="en-US" sz="3600" b="0" i="0" u="none" strike="noStrike" dirty="0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 dirty="0">
                <a:solidFill>
                  <a:srgbClr val="353535"/>
                </a:solidFill>
                <a:ea typeface="Pretendard Regular"/>
              </a:rPr>
              <a:t>점검한다</a:t>
            </a:r>
            <a:r>
              <a:rPr lang="en-US" sz="3600" b="0" i="0" u="none" strike="noStrike" dirty="0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4597400"/>
            <a:ext cx="1092200" cy="1092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800" y="5054600"/>
            <a:ext cx="152400" cy="254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220200" y="4813300"/>
            <a:ext cx="1562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sz="3600" b="0" i="0" u="none" strike="noStrike">
                <a:solidFill>
                  <a:srgbClr val="E9F2EE"/>
                </a:solidFill>
                <a:latin typeface="Pretendard Bold"/>
              </a:rPr>
              <a:t>2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6845300"/>
            <a:ext cx="8394700" cy="1930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214100" y="6896100"/>
            <a:ext cx="58928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SOURCE CODE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의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모든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문장을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한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번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이상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수행하여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모듈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안의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작동을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직접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관찰할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수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있다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7264400"/>
            <a:ext cx="1092200" cy="1092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800" y="7708900"/>
            <a:ext cx="152400" cy="25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6300" y="6604000"/>
            <a:ext cx="5422900" cy="3378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220200" y="7467600"/>
            <a:ext cx="1562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sz="3600" b="0" i="0" u="none" strike="noStrike">
                <a:solidFill>
                  <a:srgbClr val="E9F2EE"/>
                </a:solidFill>
                <a:latin typeface="Pretendard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0" y="1689100"/>
            <a:ext cx="8343900" cy="1930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277600" y="1828800"/>
            <a:ext cx="6350000" cy="173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3300" b="0" i="0" u="none" strike="noStrike">
                <a:solidFill>
                  <a:srgbClr val="353535"/>
                </a:solidFill>
                <a:ea typeface="Pretendard Regular"/>
              </a:rPr>
              <a:t>소프트웨어가</a:t>
            </a:r>
            <a:r>
              <a:rPr lang="en-US" sz="33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353535"/>
                </a:solidFill>
                <a:ea typeface="Pretendard Regular"/>
              </a:rPr>
              <a:t>수행할</a:t>
            </a:r>
            <a:r>
              <a:rPr lang="en-US" sz="33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353535"/>
                </a:solidFill>
                <a:ea typeface="Pretendard Regular"/>
              </a:rPr>
              <a:t>특정</a:t>
            </a:r>
            <a:r>
              <a:rPr lang="en-US" sz="33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353535"/>
                </a:solidFill>
                <a:ea typeface="Pretendard Regular"/>
              </a:rPr>
              <a:t>기능을</a:t>
            </a:r>
            <a:r>
              <a:rPr lang="en-US" sz="3300" b="0" i="0" u="none" strike="noStrike">
                <a:solidFill>
                  <a:srgbClr val="353535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4539"/>
              </a:lnSpc>
            </a:pPr>
            <a:r>
              <a:rPr lang="ko-KR" sz="3300" b="0" i="0" u="none" strike="noStrike">
                <a:solidFill>
                  <a:srgbClr val="353535"/>
                </a:solidFill>
                <a:ea typeface="Pretendard Regular"/>
              </a:rPr>
              <a:t>알기</a:t>
            </a:r>
            <a:r>
              <a:rPr lang="en-US" sz="33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353535"/>
                </a:solidFill>
                <a:ea typeface="Pretendard Regular"/>
              </a:rPr>
              <a:t>위해</a:t>
            </a:r>
            <a:r>
              <a:rPr lang="en-US" sz="33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353535"/>
                </a:solidFill>
                <a:ea typeface="Pretendard Regular"/>
              </a:rPr>
              <a:t>각</a:t>
            </a:r>
            <a:r>
              <a:rPr lang="en-US" sz="33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353535"/>
                </a:solidFill>
                <a:ea typeface="Pretendard Regular"/>
              </a:rPr>
              <a:t>기능이</a:t>
            </a:r>
            <a:r>
              <a:rPr lang="en-US" sz="33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353535"/>
                </a:solidFill>
                <a:ea typeface="Pretendard Regular"/>
              </a:rPr>
              <a:t>완전히</a:t>
            </a:r>
            <a:r>
              <a:rPr lang="en-US" sz="3300" b="0" i="0" u="none" strike="noStrike">
                <a:solidFill>
                  <a:srgbClr val="353535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4539"/>
              </a:lnSpc>
            </a:pPr>
            <a:r>
              <a:rPr lang="ko-KR" sz="3300" b="0" i="0" u="none" strike="noStrike">
                <a:solidFill>
                  <a:srgbClr val="353535"/>
                </a:solidFill>
                <a:ea typeface="Pretendard Regular"/>
              </a:rPr>
              <a:t>작동되는</a:t>
            </a:r>
            <a:r>
              <a:rPr lang="en-US" sz="33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353535"/>
                </a:solidFill>
                <a:ea typeface="Pretendard Regular"/>
              </a:rPr>
              <a:t>것을</a:t>
            </a:r>
            <a:r>
              <a:rPr lang="en-US" sz="33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353535"/>
                </a:solidFill>
                <a:ea typeface="Pretendard Regular"/>
              </a:rPr>
              <a:t>입증하는</a:t>
            </a:r>
            <a:r>
              <a:rPr lang="en-US" sz="33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353535"/>
                </a:solidFill>
                <a:ea typeface="Pretendard Regular"/>
              </a:rPr>
              <a:t>테스트이다</a:t>
            </a:r>
            <a:r>
              <a:rPr lang="en-US" sz="33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09800" y="2667000"/>
            <a:ext cx="5588000" cy="280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500" b="0" i="0" u="none" strike="noStrike" spc="-600">
                <a:solidFill>
                  <a:srgbClr val="353535"/>
                </a:solidFill>
                <a:ea typeface="Pretendard Bold"/>
              </a:rPr>
              <a:t>블랙박스</a:t>
            </a:r>
            <a:r>
              <a:rPr lang="en-US" sz="8500" b="0" i="0" u="none" strike="noStrike" spc="-600">
                <a:solidFill>
                  <a:srgbClr val="353535"/>
                </a:solidFill>
                <a:latin typeface="Pretendard Bold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8500" b="0" i="0" u="none" strike="noStrike" spc="-600">
                <a:solidFill>
                  <a:srgbClr val="353535"/>
                </a:solidFill>
                <a:ea typeface="Pretendard Bold"/>
              </a:rPr>
              <a:t>테스트란</a:t>
            </a:r>
            <a:r>
              <a:rPr lang="en-US" sz="8500" b="0" i="0" u="none" strike="noStrike" spc="-600">
                <a:solidFill>
                  <a:srgbClr val="353535"/>
                </a:solidFill>
                <a:latin typeface="Pretendard Bold"/>
              </a:rPr>
              <a:t>?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00300" y="6083300"/>
            <a:ext cx="1524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2108200"/>
            <a:ext cx="1092200" cy="1092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300" y="2552700"/>
            <a:ext cx="1524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10287000" y="1244600"/>
            <a:ext cx="15862300" cy="7937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3300" y="2159000"/>
            <a:ext cx="1663700" cy="660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49500" y="2235200"/>
            <a:ext cx="1485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9559"/>
              </a:lnSpc>
            </a:pPr>
            <a:r>
              <a:rPr lang="en-US" sz="3000" b="0" i="0" u="none" strike="noStrike">
                <a:solidFill>
                  <a:srgbClr val="E9F2EE"/>
                </a:solidFill>
                <a:latin typeface="SB AggroOTF Light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71000" y="2311400"/>
            <a:ext cx="1562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sz="3600" b="0" i="0" u="none" strike="noStrike">
                <a:solidFill>
                  <a:srgbClr val="E9F2EE"/>
                </a:solidFill>
                <a:latin typeface="Pretendard Bold"/>
              </a:rPr>
              <a:t>1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4178300"/>
            <a:ext cx="8394700" cy="1930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214100" y="4559300"/>
            <a:ext cx="6184900" cy="127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소프트웨어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인터페이스에서</a:t>
            </a:r>
          </a:p>
          <a:p>
            <a:pPr lvl="0" algn="l">
              <a:lnSpc>
                <a:spcPct val="114539"/>
              </a:lnSpc>
            </a:pP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 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실시되는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테스트이다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4597400"/>
            <a:ext cx="1092200" cy="1092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800" y="5054600"/>
            <a:ext cx="152400" cy="2540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220200" y="4813300"/>
            <a:ext cx="1562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sz="3600" b="0" i="0" u="none" strike="noStrike">
                <a:solidFill>
                  <a:srgbClr val="E9F2EE"/>
                </a:solidFill>
                <a:latin typeface="Pretendard Bold"/>
              </a:rPr>
              <a:t>2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6845300"/>
            <a:ext cx="8394700" cy="19304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214100" y="6896100"/>
            <a:ext cx="61849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4539"/>
              </a:lnSpc>
            </a:pP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사용자의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요구사항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명세를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보면서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테스트하는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것으로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,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주로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구현된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기능을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 </a:t>
            </a:r>
            <a:r>
              <a:rPr lang="ko-KR" sz="3600" b="0" i="0" u="none" strike="noStrike">
                <a:solidFill>
                  <a:srgbClr val="353535"/>
                </a:solidFill>
                <a:ea typeface="Pretendard Regular"/>
              </a:rPr>
              <a:t>테스트한다</a:t>
            </a:r>
            <a:r>
              <a:rPr lang="en-US" sz="3600" b="0" i="0" u="none" strike="noStrike">
                <a:solidFill>
                  <a:srgbClr val="353535"/>
                </a:solidFill>
                <a:latin typeface="Pretendard Regular"/>
              </a:rPr>
              <a:t>.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0" y="7264400"/>
            <a:ext cx="1092200" cy="1092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800" y="7708900"/>
            <a:ext cx="152400" cy="25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900" y="6692900"/>
            <a:ext cx="5461000" cy="3314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220200" y="7467600"/>
            <a:ext cx="1562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7109"/>
              </a:lnSpc>
            </a:pPr>
            <a:r>
              <a:rPr lang="en-US" sz="3600" b="0" i="0" u="none" strike="noStrike">
                <a:solidFill>
                  <a:srgbClr val="E9F2EE"/>
                </a:solidFill>
                <a:latin typeface="Pretendard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2032000"/>
            <a:ext cx="12915900" cy="6235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251200" y="3060700"/>
            <a:ext cx="11772900" cy="331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18600" b="0" i="0" u="none" strike="noStrike" spc="-200">
                <a:solidFill>
                  <a:srgbClr val="353535"/>
                </a:solidFill>
                <a:ea typeface="Cafe24 Ssurround"/>
              </a:rPr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</Words>
  <Application>Microsoft Office PowerPoint</Application>
  <PresentationFormat>사용자 지정</PresentationFormat>
  <Paragraphs>35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Pretendard Bold</vt:lpstr>
      <vt:lpstr>SB AggroOTF Light</vt:lpstr>
      <vt:lpstr>Cafe24 Ssurround</vt:lpstr>
      <vt:lpstr>Arial</vt:lpstr>
      <vt:lpstr>Calibri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김태호</dc:creator>
  <cp:lastModifiedBy>김태호</cp:lastModifiedBy>
  <cp:revision>2</cp:revision>
  <dcterms:created xsi:type="dcterms:W3CDTF">2006-08-16T00:00:00Z</dcterms:created>
  <dcterms:modified xsi:type="dcterms:W3CDTF">2024-08-11T08:57:30Z</dcterms:modified>
</cp:coreProperties>
</file>